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5" r:id="rId5"/>
    <p:sldId id="267" r:id="rId6"/>
    <p:sldId id="268" r:id="rId7"/>
    <p:sldId id="266" r:id="rId8"/>
    <p:sldId id="263" r:id="rId9"/>
    <p:sldId id="264" r:id="rId10"/>
    <p:sldId id="269" r:id="rId11"/>
    <p:sldId id="26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783F819-8DF9-408D-9614-CB03A1244230}" type="datetimeFigureOut">
              <a:rPr lang="de-DE" smtClean="0"/>
              <a:pPr/>
              <a:t>05.03.2015</a:t>
            </a:fld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4E8E7ED-96A6-4C4B-9130-7D5EF997DD9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29600" cy="2209800"/>
          </a:xfrm>
        </p:spPr>
        <p:txBody>
          <a:bodyPr/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Das Geteilte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Deutschland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67744" y="3429000"/>
            <a:ext cx="4769906" cy="1752600"/>
          </a:xfrm>
        </p:spPr>
        <p:txBody>
          <a:bodyPr/>
          <a:lstStyle/>
          <a:p>
            <a:pPr algn="ctr"/>
            <a:r>
              <a:rPr lang="de-DE" dirty="0" smtClean="0"/>
              <a:t>WiSo Kurs 9 der Realschule plus Altenkirchen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8938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Lebensmittel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Lebensmittelvielfalt der </a:t>
            </a:r>
            <a:r>
              <a:rPr lang="de-DE" sz="2400" dirty="0"/>
              <a:t>DDR war sehr eintönig und man hatte wenig von Sachen </a:t>
            </a:r>
            <a:r>
              <a:rPr lang="de-DE" sz="2400" dirty="0" smtClean="0"/>
              <a:t>wie, </a:t>
            </a:r>
            <a:r>
              <a:rPr lang="de-DE" sz="2400" dirty="0"/>
              <a:t>z.B.: Bananen, </a:t>
            </a:r>
            <a:r>
              <a:rPr lang="de-DE" sz="2400" dirty="0" smtClean="0"/>
              <a:t>Schokolade, Fisch, Lamm und Kalbfleisch.</a:t>
            </a:r>
          </a:p>
          <a:p>
            <a:endParaRPr lang="de-DE" sz="2400" dirty="0"/>
          </a:p>
          <a:p>
            <a:r>
              <a:rPr lang="de-DE" sz="2400" dirty="0" smtClean="0"/>
              <a:t>Die Kühlketten durch LKWs und Züge waren schlecht oder gar nicht vorhanden.</a:t>
            </a:r>
          </a:p>
          <a:p>
            <a:endParaRPr lang="de-DE" sz="2400" dirty="0"/>
          </a:p>
          <a:p>
            <a:r>
              <a:rPr lang="de-DE" sz="2400" dirty="0" smtClean="0"/>
              <a:t>In Supermärkten gab es nur Regionale oder gut zu Lagernde Lebensmittel wie z.B. Kartoffel oder Erbsen. Wurst war immer vorhanden.</a:t>
            </a:r>
            <a:endParaRPr lang="de-DE" sz="2400" dirty="0"/>
          </a:p>
          <a:p>
            <a:endParaRPr lang="de-DE" sz="2400" dirty="0"/>
          </a:p>
        </p:txBody>
      </p:sp>
      <p:pic>
        <p:nvPicPr>
          <p:cNvPr id="4" name="Grafik 3" descr="http://lebensmittel-warenkunde.de/assets/images/banan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6656" y="5043345"/>
            <a:ext cx="2133175" cy="133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825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1000" dirty="0" smtClean="0"/>
              <a:t>www.bpb.de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www.autobild.de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www.abipur.de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www.kas.de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www.uni_leipzig.de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www.ilmtalnews.de/specials/mauerbau/mauer.jpg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http://lebensmittel-warenkunde.de/assets/images/bananen.jpg</a:t>
            </a:r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   http://</a:t>
            </a:r>
            <a:r>
              <a:rPr lang="de-DE" sz="1000" dirty="0" smtClean="0"/>
              <a:t>upload.wikimedia.org/wikipedia/commons/0/03/Trabant_P50_front.jpg</a:t>
            </a:r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http://www.mdr.de/damals/eure-geschichte/themen/staat-politik/wahlen/volkskammer110_v-standardBig_zc-3ad1f7a1.jpg%3Fversion%3D2540</a:t>
            </a: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http://www.poolalarm.de/kindersuchdienst/ddr-haus/ddr-haus-4.jpg</a:t>
            </a:r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http://www.bpb.de/cache/images/4/47354-3x2-article620.jpg%3F3DB04</a:t>
            </a:r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endParaRPr lang="de-DE" sz="1000" dirty="0" smtClean="0"/>
          </a:p>
          <a:p>
            <a:pPr>
              <a:buFont typeface="Arial" pitchFamily="34" charset="0"/>
              <a:buChar char="•"/>
            </a:pPr>
            <a:r>
              <a:rPr lang="de-DE" sz="1000" dirty="0" smtClean="0"/>
              <a:t> </a:t>
            </a:r>
            <a:r>
              <a:rPr lang="de-DE" sz="1000" dirty="0" smtClean="0"/>
              <a:t>                                                         </a:t>
            </a:r>
            <a:endParaRPr lang="as-IN" sz="1000" dirty="0" smtClean="0"/>
          </a:p>
          <a:p>
            <a:pPr>
              <a:buFont typeface="Arial" pitchFamily="34" charset="0"/>
              <a:buChar char="•"/>
            </a:pPr>
            <a:endParaRPr lang="de-DE" sz="105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7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Die  Berliner Mauer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Berliner Mauer war eine innerdeutsche Mauer. </a:t>
            </a:r>
            <a:r>
              <a:rPr lang="de-DE" sz="2400" dirty="0"/>
              <a:t>S</a:t>
            </a:r>
            <a:r>
              <a:rPr lang="de-DE" sz="2400" dirty="0" smtClean="0"/>
              <a:t>ie war in der DDR und teilte </a:t>
            </a:r>
            <a:r>
              <a:rPr lang="de-DE" sz="2400" dirty="0" smtClean="0"/>
              <a:t>West-und Ost-Berlin </a:t>
            </a:r>
            <a:r>
              <a:rPr lang="de-DE" sz="2400" dirty="0" smtClean="0"/>
              <a:t>in zwei Hälften. Diese Grenze hielt 28 Jahre.</a:t>
            </a:r>
          </a:p>
          <a:p>
            <a:endParaRPr lang="de-DE" sz="2400" dirty="0" smtClean="0"/>
          </a:p>
          <a:p>
            <a:r>
              <a:rPr lang="de-DE" sz="2400" dirty="0" smtClean="0"/>
              <a:t>Die </a:t>
            </a:r>
            <a:r>
              <a:rPr lang="de-DE" sz="2400" dirty="0"/>
              <a:t>Berliner Mauer </a:t>
            </a:r>
            <a:r>
              <a:rPr lang="de-DE" sz="2400" dirty="0" smtClean="0"/>
              <a:t>war eine 167,8</a:t>
            </a:r>
            <a:r>
              <a:rPr lang="de-DE" sz="2400" dirty="0"/>
              <a:t> Kilometer </a:t>
            </a:r>
            <a:r>
              <a:rPr lang="de-DE" sz="2400" dirty="0" smtClean="0"/>
              <a:t>lange </a:t>
            </a:r>
            <a:r>
              <a:rPr lang="de-DE" sz="2400" dirty="0"/>
              <a:t>Grenze zwischen </a:t>
            </a:r>
            <a:r>
              <a:rPr lang="de-DE" sz="2400" dirty="0" smtClean="0"/>
              <a:t>West-und Ost-Berlin.</a:t>
            </a:r>
            <a:endParaRPr lang="de-D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90008">
            <a:off x="5398127" y="4475915"/>
            <a:ext cx="2643161" cy="17683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3718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Infrastruktur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In der DDR war das Straßennetz sehr schlecht und die Straßen waren oft kaputt.</a:t>
            </a:r>
          </a:p>
          <a:p>
            <a:endParaRPr lang="de-DE" sz="2400" dirty="0" smtClean="0"/>
          </a:p>
          <a:p>
            <a:r>
              <a:rPr lang="de-DE" sz="2400" dirty="0" smtClean="0"/>
              <a:t>Wartburg und Trabant waren in der DDR die einzigen Automarken, die man dort kaufen konnte. </a:t>
            </a:r>
            <a:r>
              <a:rPr lang="de-DE" sz="2400" dirty="0"/>
              <a:t>A</a:t>
            </a:r>
            <a:r>
              <a:rPr lang="de-DE" sz="2400" dirty="0" smtClean="0"/>
              <a:t>llerdings musste man für solch ein Auto bis zu 15 Jahren warten.</a:t>
            </a:r>
          </a:p>
          <a:p>
            <a:endParaRPr lang="de-DE" sz="2400" dirty="0"/>
          </a:p>
          <a:p>
            <a:r>
              <a:rPr lang="de-DE" sz="2400" dirty="0" smtClean="0"/>
              <a:t>Flugzeuge gab es nur für Staatschefs und andere wichtige Personen. </a:t>
            </a:r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  <p:pic>
        <p:nvPicPr>
          <p:cNvPr id="4" name="Grafik 3" descr="http://upload.wikimedia.org/wikipedia/commons/0/03/Trabant_P50_fro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61363">
            <a:off x="5982577" y="4773977"/>
            <a:ext cx="2602927" cy="167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 descr="http://www.poolalarm.de/kindersuchdienst/ddr-haus/ddr-haus-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55867">
            <a:off x="3419872" y="5157192"/>
            <a:ext cx="20882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956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Lebensqualität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DDR Bürger entwickelten „Beschaffungstechnicken“. Es entstand ein großer Schwarzmarkt. </a:t>
            </a:r>
          </a:p>
          <a:p>
            <a:endParaRPr lang="de-DE" sz="2400" dirty="0"/>
          </a:p>
          <a:p>
            <a:r>
              <a:rPr lang="de-DE" sz="2400" dirty="0" smtClean="0"/>
              <a:t>Technik wie Videokameras oder Computer gab es im Handel der DDR </a:t>
            </a:r>
            <a:r>
              <a:rPr lang="de-DE" sz="2400" dirty="0"/>
              <a:t>ü</a:t>
            </a:r>
            <a:r>
              <a:rPr lang="de-DE" sz="2400" dirty="0" smtClean="0"/>
              <a:t>berhaupt  nicht.</a:t>
            </a:r>
          </a:p>
          <a:p>
            <a:endParaRPr lang="de-DE" sz="2400" dirty="0"/>
          </a:p>
          <a:p>
            <a:r>
              <a:rPr lang="de-DE" sz="2400" dirty="0" smtClean="0"/>
              <a:t>Reisebüros gab es kaum und dann auch nur eine Kette mit mehreren Filialen.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416046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Politik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SED war die Partei die die Macht hatte, sie hatte immer die Wahlen gewonnen und hatte auch die Macht über die DDR.</a:t>
            </a:r>
          </a:p>
          <a:p>
            <a:endParaRPr lang="de-DE" sz="2400" dirty="0"/>
          </a:p>
          <a:p>
            <a:r>
              <a:rPr lang="de-DE" sz="2400" dirty="0" smtClean="0"/>
              <a:t>Es gab auch andere Nebenparteien allerdings nur, um zu zeigen, dass es eine Demokratie sei. </a:t>
            </a:r>
          </a:p>
          <a:p>
            <a:endParaRPr lang="de-DE" sz="2400" dirty="0"/>
          </a:p>
          <a:p>
            <a:r>
              <a:rPr lang="de-DE" sz="2400" dirty="0" smtClean="0"/>
              <a:t>Die Wahlen waren nie geheim sondern jeder wusste, was man wählt. Wer nicht die SED gewählt hatte, bekam Probleme zum Beispiel beim Wunsch zu studieren.</a:t>
            </a:r>
          </a:p>
          <a:p>
            <a:endParaRPr lang="de-D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78152"/>
            <a:ext cx="3076972" cy="108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755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Die Wahlen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Aktives Wahlrecht: ab 18 Jahre</a:t>
            </a:r>
          </a:p>
          <a:p>
            <a:endParaRPr lang="de-DE" sz="2400" dirty="0"/>
          </a:p>
          <a:p>
            <a:r>
              <a:rPr lang="de-DE" sz="2400" dirty="0" smtClean="0"/>
              <a:t>Passives Wahlrecht: 21 Jahre</a:t>
            </a:r>
          </a:p>
          <a:p>
            <a:endParaRPr lang="de-DE" sz="2400" dirty="0"/>
          </a:p>
          <a:p>
            <a:r>
              <a:rPr lang="de-DE" sz="2400" dirty="0" smtClean="0"/>
              <a:t>Es war alle 5 Jahre Wahl</a:t>
            </a:r>
          </a:p>
          <a:p>
            <a:endParaRPr lang="de-DE" sz="2400" dirty="0"/>
          </a:p>
          <a:p>
            <a:r>
              <a:rPr lang="de-DE" sz="2400" dirty="0" smtClean="0"/>
              <a:t>Es bestand ein Wahlzwang!</a:t>
            </a:r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5" name="Grafik 4" descr="http://www.mdr.de/damals/eure-geschichte/themen/staat-politik/wahlen/volkskammer110_v-standardBig_zc-3ad1f7a1.jpg%3Fversion%3D25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73016"/>
            <a:ext cx="3261560" cy="24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9034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/>
              <a:t>Jeder Jugendliche hat die Pflicht was zu erlernen.</a:t>
            </a:r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r>
              <a:rPr lang="de-DE" sz="2400" dirty="0" smtClean="0"/>
              <a:t>80% der Schulabgänger konnten je nach Berufswahl jeweils eine zweijährige Berufsausbildung beginnen. Außerdem konnten sie noch eine dreijährige Ausbildung bestreiten, die mit dem Abitur verbunden war.</a:t>
            </a:r>
          </a:p>
          <a:p>
            <a:endParaRPr lang="de-DE" sz="2400" dirty="0"/>
          </a:p>
          <a:p>
            <a:r>
              <a:rPr lang="de-DE" sz="2400" dirty="0" smtClean="0"/>
              <a:t>Für die Lehrlinge wurden 1000 Berufsschulen geschaffen. Darunter waren 690 Betriebsfachschulen zwischen 200 und 4000 Schülern, die Einrichtung war staatlich. </a:t>
            </a:r>
          </a:p>
          <a:p>
            <a:endParaRPr lang="de-DE" sz="2400" dirty="0"/>
          </a:p>
          <a:p>
            <a:r>
              <a:rPr lang="de-DE" sz="2400" dirty="0" smtClean="0"/>
              <a:t>Der Rest der Schulen waren meist </a:t>
            </a:r>
            <a:r>
              <a:rPr lang="de-DE" sz="2400" dirty="0" err="1" smtClean="0"/>
              <a:t>Komunalschulen</a:t>
            </a:r>
            <a:r>
              <a:rPr lang="de-DE" sz="2400" dirty="0" smtClean="0"/>
              <a:t>, die den Kreisstaaten unterstehen.</a:t>
            </a:r>
            <a:endParaRPr lang="de-DE" sz="2400" dirty="0"/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/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30031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Umwelt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Die DDR setzte viel Atomkraft beim produzieren von Strom ein.</a:t>
            </a:r>
          </a:p>
          <a:p>
            <a:endParaRPr lang="de-DE" sz="2400" dirty="0"/>
          </a:p>
          <a:p>
            <a:r>
              <a:rPr lang="de-DE" sz="2400" dirty="0" smtClean="0"/>
              <a:t>Der Boden war sehr stark belastet durch Düngemittel der Landwirtschaft.</a:t>
            </a:r>
          </a:p>
          <a:p>
            <a:endParaRPr lang="de-DE" sz="2400" dirty="0"/>
          </a:p>
          <a:p>
            <a:r>
              <a:rPr lang="de-DE" sz="2400" dirty="0" smtClean="0"/>
              <a:t>In den 80er Jahren entstanden immer mehr Umweltschutzgruppen. Bürger der DDR wurden immer Umweltbewusster und wollten für ihr Nachkommen die Umwelt schützen, sie wussten noch nichts von der Wiedervereinigung.</a:t>
            </a:r>
            <a:endParaRPr lang="de-DE" sz="2400" dirty="0"/>
          </a:p>
        </p:txBody>
      </p:sp>
      <p:pic>
        <p:nvPicPr>
          <p:cNvPr id="4" name="Grafik 3" descr="http://www.bpb.de/cache/images/4/47354-3x2-article620.jpg%3F3DB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508104" y="5301208"/>
            <a:ext cx="2088232" cy="126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4206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Konsum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Der Konsum der DDR war sehr eintönig und man hatte wenig von Sachen wie z.B.: Bananen, Fleisch oder Marken die es im Westen gab z.B.  Adidas.</a:t>
            </a:r>
          </a:p>
          <a:p>
            <a:endParaRPr lang="de-DE" sz="2400" dirty="0"/>
          </a:p>
          <a:p>
            <a:r>
              <a:rPr lang="de-DE" sz="2400" dirty="0" smtClean="0"/>
              <a:t>Konsummarken gab es überhaupt nicht</a:t>
            </a:r>
            <a:r>
              <a:rPr lang="de-DE" sz="2400" dirty="0" smtClean="0"/>
              <a:t>.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</p:txBody>
      </p:sp>
      <p:pic>
        <p:nvPicPr>
          <p:cNvPr id="5" name="Grafik 4" descr="http://upload.wikimedia.org/wikipedia/commons/0/03/Trabant_P50_fron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61363">
            <a:off x="5436096" y="4437112"/>
            <a:ext cx="2602927" cy="167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319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hoeb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ho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498</Words>
  <Application>Microsoft Office PowerPoint</Application>
  <PresentationFormat>Bildschirmpräsentation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Phoebe</vt:lpstr>
      <vt:lpstr>Das Geteilte Deutschland</vt:lpstr>
      <vt:lpstr>Die  Berliner Mauer</vt:lpstr>
      <vt:lpstr>Infrastruktur</vt:lpstr>
      <vt:lpstr>Lebensqualität</vt:lpstr>
      <vt:lpstr>Politik</vt:lpstr>
      <vt:lpstr>Die Wahlen</vt:lpstr>
      <vt:lpstr>Ausbildung</vt:lpstr>
      <vt:lpstr>Umwelt</vt:lpstr>
      <vt:lpstr>Konsum</vt:lpstr>
      <vt:lpstr>Lebensmittel</vt:lpstr>
      <vt:lpstr>Quellen</vt:lpstr>
    </vt:vector>
  </TitlesOfParts>
  <Company>MNS+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GETEILTE BERLIN</dc:title>
  <dc:creator>MNSplusNN, ProfilAdminVN</dc:creator>
  <cp:lastModifiedBy>Konrad Lindenpütz</cp:lastModifiedBy>
  <cp:revision>43</cp:revision>
  <cp:lastPrinted>2015-02-12T09:41:17Z</cp:lastPrinted>
  <dcterms:created xsi:type="dcterms:W3CDTF">2015-01-23T07:11:05Z</dcterms:created>
  <dcterms:modified xsi:type="dcterms:W3CDTF">2015-03-05T16:53:59Z</dcterms:modified>
</cp:coreProperties>
</file>